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8" autoAdjust="0"/>
  </p:normalViewPr>
  <p:slideViewPr>
    <p:cSldViewPr snapToGrid="0">
      <p:cViewPr>
        <p:scale>
          <a:sx n="96" d="100"/>
          <a:sy n="96" d="100"/>
        </p:scale>
        <p:origin x="111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97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0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39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7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1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4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9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7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48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08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5EB4-22DF-4C8C-A1C6-FC0FEFF8264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9962-7867-42C8-B533-B49D9E1B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7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296697" y="360485"/>
            <a:ext cx="11691856" cy="6344536"/>
            <a:chOff x="138435" y="342901"/>
            <a:chExt cx="11691856" cy="6344536"/>
          </a:xfrm>
        </p:grpSpPr>
        <p:pic>
          <p:nvPicPr>
            <p:cNvPr id="24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9878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35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40" name="Picture 16" descr="Picture backgroun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23011"/>
          <a:stretch/>
        </p:blipFill>
        <p:spPr bwMode="auto">
          <a:xfrm>
            <a:off x="1072047" y="2293641"/>
            <a:ext cx="2304352" cy="40288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 descr="Picture background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2565052" y="1087141"/>
            <a:ext cx="8107592" cy="109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Капризы и упрямство детей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206825" y="2476521"/>
            <a:ext cx="4824046" cy="40762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13717" y="5250104"/>
            <a:ext cx="703385" cy="302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7761901" y="4569898"/>
            <a:ext cx="3396226" cy="1473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педагог-психолог КГКП «Ясли-сад «Кораблик»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Шиляева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Н.А.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78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85404" y="203094"/>
            <a:ext cx="11691856" cy="6344536"/>
            <a:chOff x="138435" y="342901"/>
            <a:chExt cx="11691856" cy="6344536"/>
          </a:xfrm>
        </p:grpSpPr>
        <p:pic>
          <p:nvPicPr>
            <p:cNvPr id="24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9878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35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40" name="Picture 16" descr="Picture backgroun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23011"/>
          <a:stretch/>
        </p:blipFill>
        <p:spPr bwMode="auto">
          <a:xfrm>
            <a:off x="420416" y="4295707"/>
            <a:ext cx="1342404" cy="23470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2813717" y="5250104"/>
            <a:ext cx="703385" cy="302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338649" y="413885"/>
            <a:ext cx="11538611" cy="4435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Упрямство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психологическое состояние, очень близкое к негативизму. Это отрицательная особенность поведения человека, выражающаяся в необоснованном и нерациональном противодействии просьбам, советам, требованиям других людей. Вид упорного непослушания, для которого нет видимых мотивов.</a:t>
            </a:r>
            <a:endParaRPr lang="ru-RU" sz="22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Проявления 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упрямства:</a:t>
            </a:r>
            <a:endParaRPr lang="ru-RU" sz="2200" b="1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продолжить начатое действие даже в тех случаях, когда ясно, что оно бессмысленное, не приносит пользы;</a:t>
            </a:r>
          </a:p>
          <a:p>
            <a:pPr lvl="0" algn="just">
              <a:spcBef>
                <a:spcPts val="0"/>
              </a:spcBef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выступает как психологическая защита и имеет избирательный характер, т.е. ребенок понял, что совершил ошибку, но не хочет в этом признаваться, и поэтому «стоит на своем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spcBef>
                <a:spcPts val="0"/>
              </a:spcBef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Капризы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действия, которые лишены разумного основания, т.е., «Я так хочу и все!!!».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вызываются слабостью ребенка и в определенной степени тоже выступают как форма самозащиты.</a:t>
            </a:r>
          </a:p>
          <a:p>
            <a:pPr algn="just">
              <a:spcBef>
                <a:spcPts val="0"/>
              </a:spcBef>
            </a:pP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Проявления 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капризов:</a:t>
            </a:r>
          </a:p>
          <a:p>
            <a:pPr lvl="0" algn="just">
              <a:spcBef>
                <a:spcPts val="0"/>
              </a:spcBef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8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6144">
            <a:off x="9468627" y="4627203"/>
            <a:ext cx="2526598" cy="153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>
          <a:xfrm>
            <a:off x="2007300" y="4614064"/>
            <a:ext cx="7229481" cy="19335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начатое действие даже в тех случаях, когда ясно, что оно бессмысленное, не приносит пользы;</a:t>
            </a:r>
          </a:p>
          <a:p>
            <a:pPr lvl="0" algn="just">
              <a:spcBef>
                <a:spcPts val="0"/>
              </a:spcBef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недовольстве, раздражительности,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плаче, в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двигательном перевозбуждении.</a:t>
            </a:r>
          </a:p>
          <a:p>
            <a:pPr algn="just">
              <a:spcBef>
                <a:spcPts val="0"/>
              </a:spcBef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капризов способствует неокрепшая нервная система.</a:t>
            </a:r>
          </a:p>
          <a:p>
            <a:pPr lvl="0" algn="just">
              <a:spcBef>
                <a:spcPts val="0"/>
              </a:spcBef>
            </a:pPr>
            <a:endParaRPr lang="ru-RU" sz="2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1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85404" y="203094"/>
            <a:ext cx="11691856" cy="6344536"/>
            <a:chOff x="138435" y="342901"/>
            <a:chExt cx="11691856" cy="6344536"/>
          </a:xfrm>
        </p:grpSpPr>
        <p:pic>
          <p:nvPicPr>
            <p:cNvPr id="24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9878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35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Прямоугольник 17"/>
          <p:cNvSpPr/>
          <p:nvPr/>
        </p:nvSpPr>
        <p:spPr>
          <a:xfrm>
            <a:off x="2813717" y="5250104"/>
            <a:ext cx="703385" cy="302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338649" y="413885"/>
            <a:ext cx="11538611" cy="4435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знать родителям о детском упрямстве и капризности:</a:t>
            </a:r>
          </a:p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Период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упрямства и капризности начинается примерно с 18 месяцев. Пик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упрямства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на 2,5-3 года.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Мальчики упрямее девочек. Девочки капризничают чаще. Упрямство следует отличать от настойчивости, когда ребенок добивается своего, потому, что он так решил. 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 – не искоренять упрямство, а переводить его в настойчивость. Направлять активность ребенка в нужное русло. В кризисный период приступы упрямства и капризности наблюдаются у детей по пять раз в день, а у некоторых до 19 раз. Как правило, эта фаза заканчивается к 3,5-4 годам. Случайные приступы упрямства в более старшем возрасте – тоже вещи вполне нормальные. Если и позже дети проявляют упрямство и капризы, то есть опасность фиксации упрямства и истеричности как удобных способов манипулирования родителями.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поддаваться нажиму ради своего спокойствия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813717" y="4669636"/>
            <a:ext cx="8910298" cy="1877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трех лет разрешается путем перехода ребенка к игровой деятельности. Если желания малыша намного превосходят его возможности, необходимо искать выход в ролевой игре. Научите ребенка играть «во взрослых», беря на себя роль мамы, папы, врача, продавца и т.д. </a:t>
            </a:r>
          </a:p>
        </p:txBody>
      </p:sp>
      <p:pic>
        <p:nvPicPr>
          <p:cNvPr id="11" name="Picture 18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31" y="4666999"/>
            <a:ext cx="2062766" cy="20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0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85404" y="203094"/>
            <a:ext cx="11691856" cy="6344536"/>
            <a:chOff x="138435" y="342901"/>
            <a:chExt cx="11691856" cy="6344536"/>
          </a:xfrm>
        </p:grpSpPr>
        <p:pic>
          <p:nvPicPr>
            <p:cNvPr id="24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9878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35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Прямоугольник 17"/>
          <p:cNvSpPr/>
          <p:nvPr/>
        </p:nvSpPr>
        <p:spPr>
          <a:xfrm>
            <a:off x="2813717" y="5250104"/>
            <a:ext cx="703385" cy="302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331599" y="295209"/>
            <a:ext cx="11538611" cy="3999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могут сделать родители для преодоления упрямства и </a:t>
            </a: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капризности</a:t>
            </a:r>
          </a:p>
          <a:p>
            <a:pPr algn="just">
              <a:spcBef>
                <a:spcPts val="0"/>
              </a:spcBef>
            </a:pPr>
            <a:endParaRPr lang="ru-RU" sz="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придавайте большого значения упрямству 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капризности.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Примите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сведению приступ, но не очень волнуйтесь за ребенка. Во время приступа оставайтесь рядом, дайте почувствовать, что вы его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понимаете.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пытайтесь в это время что-либо внушать своему ребенку – это бесполезно. Ругань не имеет смысла, шлепки еще сильнее его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возбуждают.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последовательны в поведении с ребенком и настойчивы, если сказали «нет», оставайтесь и дальше при своем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мнении.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сдавайтесь даже тогда, когда приступ ребенка протекает в общественном месте. Чаще всего помогает только одно – взять его за руку 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увести.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Истеричность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капризность требуют зрителей, не прибегайте к помощи посторонних людей.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только этого и нужно.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24549" y="4031688"/>
            <a:ext cx="9569191" cy="1877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схитрить: переключить ребенка на что-либо интересное (игрушка, книжка, штучка и пр.). подобные отвлекающие маневры могут заинтересовать капризулю и он успокоится.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арсенала грубый тон, резкость, стремление «Сломить силой авторитета». Старайтесь общаться спокойно, без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раздражительности.</a:t>
            </a:r>
          </a:p>
          <a:p>
            <a:pPr marL="342900" indent="-342900" algn="just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Уступки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место быть, если они педагогически целесообразны и оправданы логикой воспитательного процесса.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/>
          <a:srcRect l="19413" t="11796" r="16106" b="7318"/>
          <a:stretch/>
        </p:blipFill>
        <p:spPr>
          <a:xfrm>
            <a:off x="9914889" y="3915502"/>
            <a:ext cx="1969421" cy="288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3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185404" y="203094"/>
            <a:ext cx="11691856" cy="6344536"/>
            <a:chOff x="138435" y="342901"/>
            <a:chExt cx="11691856" cy="6344536"/>
          </a:xfrm>
        </p:grpSpPr>
        <p:pic>
          <p:nvPicPr>
            <p:cNvPr id="24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9878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35" y="342901"/>
              <a:ext cx="6480413" cy="6344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Прямоугольник 17"/>
          <p:cNvSpPr/>
          <p:nvPr/>
        </p:nvSpPr>
        <p:spPr>
          <a:xfrm>
            <a:off x="2813717" y="5250104"/>
            <a:ext cx="703385" cy="302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576246" y="453642"/>
            <a:ext cx="11301014" cy="3969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моменты очень важны в предупреждении и в борьбе с упрямством и капризами. Речь пойдет 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гуманизации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отношений между родителями и детьми, а именно о том,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случаях ребенка нельзя наказывать и ругать, когда можно и нужно хвалить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хвалить за то, что:</a:t>
            </a:r>
          </a:p>
          <a:p>
            <a:pPr marL="457200" lvl="0" indent="-4572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достигнуто не своим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трудом;</a:t>
            </a:r>
          </a:p>
          <a:p>
            <a:pPr marL="457200" lvl="0" indent="-4572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похвале (красота, сила, ловкость, ум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lvl="0" indent="-4572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жалости или желания понравиться.</a:t>
            </a:r>
          </a:p>
          <a:p>
            <a:pPr lvl="0" algn="just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хвалить:</a:t>
            </a:r>
          </a:p>
          <a:p>
            <a:pPr marL="457200" lvl="0" indent="-4572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поступок, за свершившееся действие;</a:t>
            </a:r>
          </a:p>
          <a:p>
            <a:pPr marL="457200" lvl="0" indent="-45720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сотрудничать с ребенком всегда с похвалы, одобрения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813717" y="4326517"/>
            <a:ext cx="8825947" cy="2373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похвалить ребенка с утра, как можно раньше и на ночь тоже;</a:t>
            </a:r>
          </a:p>
          <a:p>
            <a:pPr marL="342900" lvl="0" indent="-3429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похвалить не хваля (например: попросить о помощи, совет, как у взрослого), т.е. продемонстрировать его значимость.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16226" t="13214" r="16481" b="14105"/>
          <a:stretch/>
        </p:blipFill>
        <p:spPr>
          <a:xfrm>
            <a:off x="423000" y="4326517"/>
            <a:ext cx="1848679" cy="226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992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23244</TotalTime>
  <Words>689</Words>
  <Application>Microsoft Office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Тема Office</vt:lpstr>
      <vt:lpstr>Капризы и упрямство детей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20</cp:revision>
  <dcterms:created xsi:type="dcterms:W3CDTF">2025-02-05T07:09:01Z</dcterms:created>
  <dcterms:modified xsi:type="dcterms:W3CDTF">2025-02-21T10:33:10Z</dcterms:modified>
</cp:coreProperties>
</file>